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Montserrat Light" panose="020B0604020202020204" charset="0"/>
      <p:regular r:id="rId29"/>
      <p:bold r:id="rId30"/>
      <p:italic r:id="rId31"/>
      <p:boldItalic r:id="rId32"/>
    </p:embeddedFont>
    <p:embeddedFont>
      <p:font typeface="Josefin Slab SemiBold" panose="020B0604020202020204" charset="0"/>
      <p:regular r:id="rId33"/>
      <p:bold r:id="rId34"/>
      <p:italic r:id="rId35"/>
      <p:boldItalic r:id="rId36"/>
    </p:embeddedFont>
    <p:embeddedFont>
      <p:font typeface="Montserrat" panose="020B0604020202020204" charset="0"/>
      <p:regular r:id="rId37"/>
      <p:bold r:id="rId38"/>
      <p:italic r:id="rId39"/>
      <p:boldItalic r:id="rId40"/>
    </p:embeddedFont>
    <p:embeddedFont>
      <p:font typeface="Montserrat Black" panose="020B0604020202020204" charset="0"/>
      <p:bold r:id="rId41"/>
      <p:boldItalic r:id="rId42"/>
    </p:embeddedFont>
    <p:embeddedFont>
      <p:font typeface="Montserrat Thin" panose="020B0604020202020204" charset="0"/>
      <p:regular r:id="rId43"/>
      <p:bold r:id="rId44"/>
      <p:italic r:id="rId45"/>
      <p:boldItalic r:id="rId46"/>
    </p:embeddedFont>
    <p:embeddedFont>
      <p:font typeface="Montserrat Medium"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5953" autoAdjust="0"/>
  </p:normalViewPr>
  <p:slideViewPr>
    <p:cSldViewPr snapToGrid="0">
      <p:cViewPr varScale="1">
        <p:scale>
          <a:sx n="82" d="100"/>
          <a:sy n="82" d="100"/>
        </p:scale>
        <p:origin x="15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first and second fold. 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We can also get the coefficients from the pipeline. Here, it tells us that features like Pool Area and Garage Quality will cause sale price to increase by a larger amount with each increase in unit of relative value (note that the values were encoded). Although not shown, the MLR model also told us that the feature with the highest predictability was ground living area.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regression</a:t>
            </a:r>
            <a:r>
              <a:rPr lang="en-US" baseline="0" dirty="0" smtClean="0"/>
              <a:t> models for the project, each having their own positives and negatives, and each having different model scores. The ultimate goal was to find which regression model had the highest score across all folds when compared against each other. Regression models are also useful for feature selection.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regression models begin as the defaults, which are the basic cross-validation scores.</a:t>
            </a:r>
            <a:r>
              <a:rPr lang="en-US" baseline="0" dirty="0" smtClean="0"/>
              <a:t> 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lasso selects important features and can reduce overfitting in the process.</a:t>
            </a:r>
            <a:r>
              <a:rPr lang="en-US" baseline="0" dirty="0" smtClean="0"/>
              <a:t> However, it has a problem when encountering data sets that are highly correlated, and can tend to be biased. We see in the default version 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similar to the default model, with the caveat that all values at all folds are superior to the default model. Plus the tuned model as a higher mean as a result. Regardless, we can still see the degradation trend typical of the lasso.</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selection and trades variance for bias. 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The Elastic Net has instability on the default, which depends on the dataset. The tuned model, on the other hand, visually resembles the Ridge model the most . In fact, the elastic net, when tuned, has the greatest Mean CV 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sake, one would probably choose the Elastic over the Ridge in this scenario, despite the Elastic being so computationally intensive, especially considering the difference in score is .0005 points. However, depending on if the data is shuffled, the models are pretty much the same.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a:t>
            </a:r>
            <a:r>
              <a:rPr lang="en-US" baseline="0" dirty="0" smtClean="0"/>
              <a:t>The regression models are designed to attempt to deal with the examples shown, so that the predictions can be more accurate.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0.886257, while the tuned model has a CV score of 0.886412.</a:t>
            </a:r>
            <a:r>
              <a:rPr lang="en-US" baseline="0" dirty="0" smtClean="0"/>
              <a:t> 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 The top right lists show just how close the differences were, with the shown Tuned features having slightly higher </a:t>
            </a:r>
            <a:r>
              <a:rPr lang="en-US" baseline="0" dirty="0" err="1" smtClean="0"/>
              <a:t>importances</a:t>
            </a:r>
            <a:r>
              <a:rPr lang="en-US" baseline="0" dirty="0" smtClean="0"/>
              <a:t> except in regards to ground living area.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sequentially, where each addition fixes the errors made from the previous.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efficiently throughout each pipeline, without room for so-called data leakage. The ultimate goal is to create machine learning algorithms based on the transformed data, tune the algorithms as needed, and then provide an analysis of the results.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root instead of the random forest’s “none”, 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a:t>
            </a:r>
            <a:r>
              <a:rPr lang="en-US" baseline="0" dirty="0" err="1" smtClean="0"/>
              <a:t>multicollinearity</a:t>
            </a:r>
            <a:r>
              <a:rPr lang="en-US" baseline="0" dirty="0" smtClean="0"/>
              <a:t> than others, while other models deal with larger data sets than others. And just because you would choose one of those models, doesn’t necessarily mean that the model in itself is “inferior” because its score was lower, rather, much like parameter tuning, you’re supplementing the score pitfall with the model’s benefits.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regression models felt like the 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regression models (excluding the elastic net) were strikingly similar to each other, even when run across ten folds, with nearly identical scores. While not necessarily a bad thing, it gives credence to the “pick the right model for the data”, in order to avoid making you feel like you wasted your time. </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 Shown is an example of what would happen if the features was set to square root instead of “none”, cutting computation time to that of the gradient boosting, but giving an even worse score.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 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(that is, using “none” instead of square root), the average importance looks almost visually identical to what the RF presented to us. This results in a lower score, however.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This can be increased using various methods related to other areas for improvement, such as a lasso regression for feature selection. Another problem frequently brought up is how the primary goal of the project was finding R2 score. While that’s how one would find the best model to work with, one would then have to use the ideal model to actually find results, such as prediction scores, with it. Although mentioned and shown briefly, a comparison between results would have been beneficial. Additionally, as always, other models can be attempted to find either a better overall score, or a better model that suites our needs. We could always attempt to further adjust parameters as well.</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using the MLR model can be used to tune the model. In addition, we could select certain variables ourselves to test against, instead of using the entire data set. The pipelines can also always be edited, such as how they would handle missing values or even outliers, which were briefly mentioned. Certain features can also be combined, like making a total baths one, in order to reduce redundancy.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regressions of the two features that had the </a:t>
            </a:r>
            <a:r>
              <a:rPr lang="en-US" baseline="0" smtClean="0"/>
              <a:t>highest importance </a:t>
            </a:r>
            <a:r>
              <a:rPr lang="en-US" baseline="0" dirty="0" smtClean="0"/>
              <a:t>in the GB models.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object)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which is when one attempts to convert categorical data into a numerical format that machine learning programs can work with.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together (originally it was organized through .</a:t>
            </a:r>
            <a:r>
              <a:rPr lang="en-US" baseline="0" dirty="0" err="1" smtClean="0"/>
              <a:t>pkl</a:t>
            </a:r>
            <a:r>
              <a:rPr lang="en-US" baseline="0" dirty="0" smtClean="0"/>
              <a:t> files because of so many transformations), but transformations are done separately. This is different in a pipeline, where everything is applied to all transformers in a series. This simplifies the coding, avoids errors, and, most importantly, allows for recalling. Observed are the transformations done against each type of variable in one of the models, such as, for numeric, the mean was inputted for all null values, and the values were all scaled based on a </a:t>
            </a:r>
            <a:r>
              <a:rPr lang="en-US" baseline="0" dirty="0" err="1" smtClean="0"/>
              <a:t>StandardScaler</a:t>
            </a:r>
            <a:r>
              <a:rPr lang="en-US" baseline="0" dirty="0" smtClean="0"/>
              <a:t>.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first one top left, above ground living area, appears to coincide with linearity). Noticeable are also the variables that are ordinal, where several still maintain that positive trend, such as size of garage in car capacity (2</a:t>
            </a:r>
            <a:r>
              <a:rPr lang="en-US" baseline="30000" dirty="0" smtClean="0"/>
              <a:t>nd</a:t>
            </a:r>
            <a:r>
              <a:rPr lang="en-US" baseline="0" dirty="0" smtClean="0"/>
              <a:t> column, 4</a:t>
            </a:r>
            <a:r>
              <a:rPr lang="en-US" baseline="30000" dirty="0" smtClean="0"/>
              <a:t>th</a:t>
            </a:r>
            <a:r>
              <a:rPr lang="en-US" baseline="0" dirty="0" smtClean="0"/>
              <a:t> row).</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All this is telling us are that the correlations are highly affected by </a:t>
            </a:r>
            <a:r>
              <a:rPr lang="en-US" baseline="0" dirty="0" err="1" smtClean="0"/>
              <a:t>multicollinearity</a:t>
            </a:r>
            <a:r>
              <a:rPr lang="en-US" baseline="0" dirty="0" smtClean="0"/>
              <a:t>, which is what machine learning models are supposed to deal with.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a:t>
            </a:r>
            <a:r>
              <a:rPr lang="en-US" sz="1600" smtClean="0">
                <a:latin typeface="Montserrat Light"/>
                <a:sym typeface="Montserrat Light"/>
              </a:rPr>
              <a:t>: </a:t>
            </a:r>
            <a:r>
              <a:rPr lang="en-US" sz="1600" smtClean="0">
                <a:latin typeface="Montserrat Light"/>
                <a:sym typeface="Montserrat Light"/>
              </a:rPr>
              <a:t>8/23/24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599"/>
            <a:ext cx="4497355"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The OLS model, notably, has a higher R-squared, but it doesn’t support cross-validation. This means: inconsistent coefficients</a:t>
            </a:r>
            <a:r>
              <a:rPr lang="en-US" dirty="0" smtClean="0">
                <a:solidFill>
                  <a:schemeClr val="accent3"/>
                </a:solidFill>
                <a:latin typeface="Source Sans Pro"/>
              </a:rPr>
              <a:t>, </a:t>
            </a:r>
            <a:r>
              <a:rPr lang="en-US" dirty="0">
                <a:solidFill>
                  <a:schemeClr val="accent3"/>
                </a:solidFill>
                <a:latin typeface="Source Sans Pro"/>
              </a:rPr>
              <a:t>or an inflation of performance through overfitting.</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355" y="1707503"/>
            <a:ext cx="4646646" cy="34359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51811"/>
            <a:ext cx="4497355" cy="2191689"/>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endParaRPr lang="en-US" dirty="0" smtClean="0">
              <a:solidFill>
                <a:schemeClr val="accent3"/>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a:solidFill>
                  <a:schemeClr val="accent3"/>
                </a:solidFill>
              </a:rPr>
              <a:t>The Lasso regression selects only the most relevant features, while the </a:t>
            </a:r>
            <a:r>
              <a:rPr lang="en-US" dirty="0" smtClean="0">
                <a:solidFill>
                  <a:schemeClr val="accent3"/>
                </a:solidFill>
              </a:rPr>
              <a:t>Ridge </a:t>
            </a:r>
            <a:r>
              <a:rPr lang="en-US" dirty="0">
                <a:solidFill>
                  <a:schemeClr val="accent3"/>
                </a:solidFill>
              </a:rPr>
              <a:t>model </a:t>
            </a:r>
            <a:r>
              <a:rPr lang="en-US" dirty="0" smtClean="0">
                <a:solidFill>
                  <a:schemeClr val="accent3"/>
                </a:solidFill>
              </a:rPr>
              <a:t>reduces </a:t>
            </a:r>
            <a:r>
              <a:rPr lang="en-US" dirty="0">
                <a:solidFill>
                  <a:schemeClr val="accent3"/>
                </a:solidFill>
              </a:rPr>
              <a:t>sensitivity to change by penalizing the "largest coefficients". </a:t>
            </a:r>
            <a:r>
              <a:rPr lang="en-US" dirty="0" smtClean="0">
                <a:solidFill>
                  <a:schemeClr val="accent3"/>
                </a:solidFill>
              </a:rPr>
              <a:t>Elastic Net is a hybrid of both. </a:t>
            </a:r>
            <a:r>
              <a:rPr lang="en-US" dirty="0" smtClean="0">
                <a:solidFill>
                  <a:schemeClr val="accent3"/>
                </a:solidFill>
              </a:rPr>
              <a:t>All </a:t>
            </a:r>
            <a:r>
              <a:rPr lang="en-US" dirty="0" smtClean="0">
                <a:solidFill>
                  <a:schemeClr val="accent3"/>
                </a:solidFill>
              </a:rPr>
              <a:t>have the goal of reducing model complexity, handling </a:t>
            </a:r>
            <a:r>
              <a:rPr lang="en-US" dirty="0" err="1" smtClean="0">
                <a:solidFill>
                  <a:schemeClr val="accent3"/>
                </a:solidFill>
              </a:rPr>
              <a:t>multicollinearity</a:t>
            </a:r>
            <a:r>
              <a:rPr lang="en-US" dirty="0" smtClean="0">
                <a:solidFill>
                  <a:schemeClr val="accent3"/>
                </a:solidFill>
              </a:rPr>
              <a:t>, and making predictions more explainable. </a:t>
            </a:r>
            <a:endParaRPr lang="en-US" dirty="0">
              <a:solidFill>
                <a:schemeClr val="accent3"/>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839516850"/>
              </p:ext>
            </p:extLst>
          </p:nvPr>
        </p:nvGraphicFramePr>
        <p:xfrm>
          <a:off x="0" y="2570373"/>
          <a:ext cx="9144000" cy="2635302"/>
        </p:xfrm>
        <a:graphic>
          <a:graphicData uri="http://schemas.openxmlformats.org/drawingml/2006/table">
            <a:tbl>
              <a:tblPr firstRow="1" bandRow="1">
                <a:tableStyleId>{BC89EF96-8CEA-46FF-86C4-4CE0E7609802}</a:tableStyleId>
              </a:tblPr>
              <a:tblGrid>
                <a:gridCol w="2819599">
                  <a:extLst>
                    <a:ext uri="{9D8B030D-6E8A-4147-A177-3AD203B41FA5}">
                      <a16:colId xmlns:a16="http://schemas.microsoft.com/office/drawing/2014/main" val="1443463280"/>
                    </a:ext>
                  </a:extLst>
                </a:gridCol>
                <a:gridCol w="3276400">
                  <a:extLst>
                    <a:ext uri="{9D8B030D-6E8A-4147-A177-3AD203B41FA5}">
                      <a16:colId xmlns:a16="http://schemas.microsoft.com/office/drawing/2014/main" val="1415959944"/>
                    </a:ext>
                  </a:extLst>
                </a:gridCol>
                <a:gridCol w="3048001">
                  <a:extLst>
                    <a:ext uri="{9D8B030D-6E8A-4147-A177-3AD203B41FA5}">
                      <a16:colId xmlns:a16="http://schemas.microsoft.com/office/drawing/2014/main" val="3246163911"/>
                    </a:ext>
                  </a:extLst>
                </a:gridCol>
              </a:tblGrid>
              <a:tr h="410262">
                <a:tc>
                  <a:txBody>
                    <a:bodyPr/>
                    <a:lstStyle/>
                    <a:p>
                      <a:r>
                        <a:rPr lang="en-US" sz="1300" dirty="0" smtClean="0"/>
                        <a:t>Lasso</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Ridge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Elastic Net</a:t>
                      </a:r>
                      <a:endParaRPr lang="en-US" sz="1300" dirty="0" smtClean="0"/>
                    </a:p>
                  </a:txBody>
                  <a:tcPr/>
                </a:tc>
                <a:extLst>
                  <a:ext uri="{0D108BD9-81ED-4DB2-BD59-A6C34878D82A}">
                    <a16:rowId xmlns:a16="http://schemas.microsoft.com/office/drawing/2014/main" val="3047263941"/>
                  </a:ext>
                </a:extLst>
              </a:tr>
              <a:tr h="2162865">
                <a:tc>
                  <a:txBody>
                    <a:bodyPr/>
                    <a:lstStyle/>
                    <a:p>
                      <a:pPr marL="285750" indent="-285750">
                        <a:buFont typeface="Arial" panose="020B0604020202020204" pitchFamily="34" charset="0"/>
                        <a:buChar char="•"/>
                      </a:pPr>
                      <a:r>
                        <a:rPr lang="en-US" dirty="0" smtClean="0"/>
                        <a:t>More effective in situations where subset of features contribute more to the output.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Ensures features remain</a:t>
                      </a:r>
                      <a:r>
                        <a:rPr lang="en-US" baseline="0" dirty="0" smtClean="0"/>
                        <a:t> small, at the cost of high bias and weak predictive power.</a:t>
                      </a:r>
                      <a:endParaRPr lang="en-US" dirty="0"/>
                    </a:p>
                  </a:txBody>
                  <a:tcPr/>
                </a:tc>
                <a:tc>
                  <a:txBody>
                    <a:bodyPr/>
                    <a:lstStyle/>
                    <a:p>
                      <a:pPr marL="285750" indent="-285750">
                        <a:buFont typeface="Arial" panose="020B0604020202020204" pitchFamily="34" charset="0"/>
                        <a:buChar char="•"/>
                      </a:pPr>
                      <a:r>
                        <a:rPr lang="en-US" dirty="0" smtClean="0"/>
                        <a:t>Shrinks less significant features,</a:t>
                      </a:r>
                      <a:r>
                        <a:rPr lang="en-US" baseline="0" dirty="0" smtClean="0"/>
                        <a:t> rather than forcing them to be zero like in Lasso.</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Does not perform feature selection like in Lasso. </a:t>
                      </a:r>
                    </a:p>
                    <a:p>
                      <a:pPr marL="285750" indent="-285750">
                        <a:buFont typeface="Arial" panose="020B0604020202020204" pitchFamily="34" charset="0"/>
                        <a:buChar char="•"/>
                      </a:pPr>
                      <a:endParaRPr lang="en-US" baseline="0" dirty="0" smtClean="0"/>
                    </a:p>
                    <a:p>
                      <a:pPr marL="285750" indent="-285750">
                        <a:buFont typeface="Arial" panose="020B0604020202020204" pitchFamily="34" charset="0"/>
                        <a:buChar char="•"/>
                      </a:pPr>
                      <a:r>
                        <a:rPr lang="en-US" baseline="0" dirty="0" smtClean="0"/>
                        <a:t>Works best in scenarios with fewer significant features. </a:t>
                      </a:r>
                      <a:endParaRPr lang="en-US" dirty="0"/>
                    </a:p>
                  </a:txBody>
                  <a:tcPr/>
                </a:tc>
                <a:tc>
                  <a:txBody>
                    <a:bodyPr/>
                    <a:lstStyle/>
                    <a:p>
                      <a:pPr marL="285750" indent="-285750">
                        <a:buFont typeface="Arial" panose="020B0604020202020204" pitchFamily="34" charset="0"/>
                        <a:buChar char="•"/>
                      </a:pPr>
                      <a:r>
                        <a:rPr lang="en-US" dirty="0" smtClean="0"/>
                        <a:t>Combination of the Lasso and Ridge, with the addition of an alpha. Selects a subset of predictors that are correlated, but not redundant.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Computationally expensive due to parameter tuning, and may fail to select relevant features if there are too many predictors. </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03698"/>
            <a:ext cx="9144000"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3608444"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regression model had the highest. The tuned model, on the other hand, has the elastic 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tuned Elastic model has one of the lowest fold score of the three, while the Lasso seems to have the greatest variation.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4200127"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a:t>
            </a:r>
            <a:r>
              <a:rPr lang="en-US" sz="1400" dirty="0" smtClean="0">
                <a:latin typeface="Source Sans Pro"/>
              </a:rPr>
              <a:t>Random Forest </a:t>
            </a:r>
            <a:r>
              <a:rPr lang="en-US" sz="1400" dirty="0">
                <a:latin typeface="Source Sans Pro"/>
              </a:rPr>
              <a:t>model combines multiple </a:t>
            </a:r>
            <a:r>
              <a:rPr lang="en-US" sz="1400" dirty="0" smtClean="0">
                <a:latin typeface="Source Sans Pro"/>
              </a:rPr>
              <a:t>Decision Trees </a:t>
            </a:r>
            <a:r>
              <a:rPr lang="en-US" sz="1400" dirty="0">
                <a:latin typeface="Source Sans Pro"/>
              </a:rPr>
              <a:t>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p>
          <a:p>
            <a:pPr lvl="0" indent="-330200">
              <a:buSzPts val="1600"/>
            </a:pPr>
            <a:endParaRPr lang="en-US" sz="1400" dirty="0">
              <a:latin typeface="Source Sans Pro"/>
            </a:endParaRPr>
          </a:p>
          <a:p>
            <a:pPr lvl="0" indent="-330200">
              <a:buSzPts val="1600"/>
            </a:pPr>
            <a:r>
              <a:rPr lang="en-US" sz="1400" dirty="0" smtClean="0">
                <a:latin typeface="Source Sans Pro"/>
              </a:rPr>
              <a:t>A Decision Tree </a:t>
            </a:r>
            <a:r>
              <a:rPr lang="en-US" sz="1400" dirty="0">
                <a:latin typeface="Source Sans Pro"/>
              </a:rPr>
              <a:t>is a </a:t>
            </a:r>
            <a:r>
              <a:rPr lang="en-US" sz="1400" dirty="0" smtClean="0">
                <a:latin typeface="Source Sans Pro"/>
              </a:rPr>
              <a:t>hierarchical </a:t>
            </a:r>
            <a:r>
              <a:rPr lang="en-US" sz="1400" dirty="0">
                <a:latin typeface="Source Sans Pro"/>
              </a:rPr>
              <a:t>structure where each "node" represents branches based on different conditions being satisfied. </a:t>
            </a:r>
            <a:r>
              <a:rPr lang="en-US" sz="1400" dirty="0" smtClean="0">
                <a:latin typeface="Source Sans Pro"/>
              </a:rPr>
              <a:t>As seen before, decision </a:t>
            </a:r>
            <a:r>
              <a:rPr lang="en-US" sz="1400" dirty="0">
                <a:latin typeface="Source Sans Pro"/>
              </a:rPr>
              <a:t>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673" y="490066"/>
            <a:ext cx="2993075" cy="2278025"/>
          </a:xfrm>
          <a:prstGeom prst="rect">
            <a:avLst/>
          </a:prstGeom>
        </p:spPr>
      </p:pic>
      <p:sp>
        <p:nvSpPr>
          <p:cNvPr id="9" name="TextBox 8"/>
          <p:cNvSpPr txBox="1"/>
          <p:nvPr/>
        </p:nvSpPr>
        <p:spPr>
          <a:xfrm>
            <a:off x="3602307" y="3371019"/>
            <a:ext cx="2550366"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a:t>
            </a:r>
            <a:r>
              <a:rPr lang="en-US" dirty="0" smtClean="0">
                <a:solidFill>
                  <a:schemeClr val="accent3"/>
                </a:solidFill>
              </a:rPr>
              <a:t>when the train error is higher than the test error. This is caused by a sampling bias and substantial differences in the properties of the testing set. </a:t>
            </a:r>
            <a:endParaRPr lang="en-US" dirty="0">
              <a:solidFill>
                <a:schemeClr val="accent3"/>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175" y="2768091"/>
            <a:ext cx="2993075" cy="2375409"/>
          </a:xfrm>
          <a:prstGeom prst="rect">
            <a:avLst/>
          </a:prstGeom>
        </p:spPr>
      </p:pic>
      <p:sp>
        <p:nvSpPr>
          <p:cNvPr id="11" name="TextBox 10"/>
          <p:cNvSpPr txBox="1"/>
          <p:nvPr/>
        </p:nvSpPr>
        <p:spPr>
          <a:xfrm>
            <a:off x="3579809" y="1319199"/>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a:t>
            </a:r>
            <a:r>
              <a:rPr lang="en-US" dirty="0" smtClean="0">
                <a:solidFill>
                  <a:schemeClr val="accent3"/>
                </a:solidFill>
              </a:rPr>
              <a:t>Decision Tree</a:t>
            </a:r>
            <a:r>
              <a:rPr lang="en-US" dirty="0" smtClean="0">
                <a:solidFill>
                  <a:schemeClr val="accent3"/>
                </a:solidFill>
              </a:rPr>
              <a:t>: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4" y="9689"/>
            <a:ext cx="505562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The Feature Importance</a:t>
            </a:r>
            <a:endParaRPr dirty="0"/>
          </a:p>
        </p:txBody>
      </p:sp>
      <p:cxnSp>
        <p:nvCxnSpPr>
          <p:cNvPr id="1883" name="Google Shape;1883;p71"/>
          <p:cNvCxnSpPr/>
          <p:nvPr/>
        </p:nvCxnSpPr>
        <p:spPr>
          <a:xfrm>
            <a:off x="-185845" y="499289"/>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33655" y="475098"/>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489" y="9689"/>
            <a:ext cx="1848969" cy="20195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458" y="9689"/>
            <a:ext cx="1881542" cy="201956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 y="2148732"/>
            <a:ext cx="4623762" cy="299476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329" y="2148731"/>
            <a:ext cx="4525672" cy="29857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Reshaping 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The Booster</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interest one as its tuned version is had 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Results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29209085"/>
              </p:ext>
            </p:extLst>
          </p:nvPr>
        </p:nvGraphicFramePr>
        <p:xfrm>
          <a:off x="4267194" y="2816080"/>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Tuned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nearly identical visually across the regressions, so it’s pointless to show a different one.</a:t>
            </a: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are the RF results if “feature” was square root instead of none. It would have a lower score, but everything would have higher importance. Note its similarity in appearance to the GB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637" y="1576872"/>
            <a:ext cx="5333363" cy="356662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 so-called XGboosting and AdaBoosting, and </a:t>
            </a:r>
            <a:r>
              <a:rPr lang="en-US" sz="1300" dirty="0" smtClean="0">
                <a:solidFill>
                  <a:schemeClr val="accent3"/>
                </a:solidFill>
                <a:latin typeface="+mn-lt"/>
                <a:ea typeface="Montserrat"/>
                <a:cs typeface="Montserrat"/>
                <a:sym typeface="Montserrat"/>
              </a:rPr>
              <a:t>bootstrap </a:t>
            </a:r>
            <a:r>
              <a:rPr lang="en-US" sz="1300" dirty="0">
                <a:solidFill>
                  <a:schemeClr val="accent3"/>
                </a:solidFill>
                <a:latin typeface="+mn-lt"/>
                <a:ea typeface="Montserrat"/>
                <a:cs typeface="Montserrat"/>
                <a:sym typeface="Montserrat"/>
              </a:rPr>
              <a:t>aggregating</a:t>
            </a:r>
            <a:r>
              <a:rPr lang="en" sz="1300" dirty="0" smtClean="0">
                <a:solidFill>
                  <a:schemeClr val="accent3"/>
                </a:solidFill>
                <a:latin typeface="+mn-lt"/>
                <a:ea typeface="Montserrat"/>
                <a:cs typeface="Montserrat"/>
                <a:sym typeface="Montserrat"/>
              </a:rPr>
              <a:t>.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Beyond Score: </a:t>
            </a:r>
            <a:r>
              <a:rPr lang="en-US" sz="1400" dirty="0" smtClean="0">
                <a:solidFill>
                  <a:schemeClr val="bg2"/>
                </a:solidFill>
                <a:latin typeface="Arial (Body)"/>
                <a:ea typeface="Montserrat"/>
                <a:cs typeface="Montserrat"/>
                <a:sym typeface="Montserrat"/>
              </a:rPr>
              <a:t>The goal of the project was to find the model with the best score. While we did dabble in some other results, ideally one would use the models to truly find out the limits of what they’re capable of.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09357"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6"/>
            <a:ext cx="6169324" cy="11208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 PID is ultimately pointless as a feature when it comes to what we initially want to look at.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a:t>
            </a:r>
            <a:r>
              <a:rPr lang="en-US" sz="1400" dirty="0" err="1" smtClean="0">
                <a:latin typeface="Source Sans Pro"/>
              </a:rPr>
              <a:t>OverallQual</a:t>
            </a:r>
            <a:r>
              <a:rPr lang="en-US" sz="1400" dirty="0" smtClean="0">
                <a:latin typeface="Source Sans Pro"/>
              </a:rPr>
              <a:t>’ and ‘</a:t>
            </a:r>
            <a:r>
              <a:rPr lang="en-US" sz="1400" dirty="0" err="1" smtClean="0">
                <a:latin typeface="Source Sans Pro"/>
              </a:rPr>
              <a:t>OverallCond</a:t>
            </a:r>
            <a:r>
              <a:rPr lang="en-US" sz="1400" dirty="0" smtClean="0">
                <a:latin typeface="Source Sans Pro"/>
              </a:rPr>
              <a:t>’ 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133461"/>
            <a:ext cx="1836234" cy="7211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
        <p:nvSpPr>
          <p:cNvPr id="6" name="Rectangle 5"/>
          <p:cNvSpPr/>
          <p:nvPr/>
        </p:nvSpPr>
        <p:spPr>
          <a:xfrm>
            <a:off x="3127083" y="-1"/>
            <a:ext cx="1068758" cy="8788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53483" y="2571750"/>
            <a:ext cx="1010337" cy="862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Correlations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5981</TotalTime>
  <Words>5546</Words>
  <Application>Microsoft Office PowerPoint</Application>
  <PresentationFormat>On-screen Show (16:9)</PresentationFormat>
  <Paragraphs>209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Arial (Body)</vt:lpstr>
      <vt:lpstr>Montserrat Light</vt:lpstr>
      <vt:lpstr>Josefin Slab SemiBold</vt:lpstr>
      <vt:lpstr>Source Sans Pro</vt:lpstr>
      <vt:lpstr>Montserrat</vt:lpstr>
      <vt:lpstr>Montserrat Black</vt:lpstr>
      <vt:lpstr>Montserrat Thin</vt:lpstr>
      <vt:lpstr>Montserrat Medium</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The Feature Importance</vt:lpstr>
      <vt:lpstr>Gradient Boosting</vt:lpstr>
      <vt:lpstr>GB: The Booster</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298</cp:revision>
  <dcterms:modified xsi:type="dcterms:W3CDTF">2024-08-12T00:30:46Z</dcterms:modified>
</cp:coreProperties>
</file>